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89AD8E5-7D4C-4DE2-B349-89873CE8375E}">
  <a:tblStyle styleId="{689AD8E5-7D4C-4DE2-B349-89873CE8375E}"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André</a:t>
            </a:r>
            <a:endParaRPr/>
          </a:p>
          <a:p>
            <a:pPr indent="0" lvl="0" marL="0">
              <a:spcBef>
                <a:spcPts val="0"/>
              </a:spcBef>
              <a:spcAft>
                <a:spcPts val="0"/>
              </a:spcAft>
              <a:buNone/>
            </a:pPr>
            <a:r>
              <a:t/>
            </a:r>
            <a:endParaRPr/>
          </a:p>
          <a:p>
            <a:pPr indent="0" lvl="0" marL="0">
              <a:spcBef>
                <a:spcPts val="0"/>
              </a:spcBef>
              <a:spcAft>
                <a:spcPts val="0"/>
              </a:spcAft>
              <a:buNone/>
            </a:pPr>
            <a:r>
              <a:rPr lang="sv"/>
              <a:t>- Login screen</a:t>
            </a:r>
            <a:endParaRPr/>
          </a:p>
          <a:p>
            <a:pPr indent="0" lvl="0" marL="0">
              <a:spcBef>
                <a:spcPts val="0"/>
              </a:spcBef>
              <a:spcAft>
                <a:spcPts val="0"/>
              </a:spcAft>
              <a:buNone/>
            </a:pPr>
            <a:r>
              <a:rPr lang="sv"/>
              <a:t>- Board</a:t>
            </a:r>
            <a:endParaRPr/>
          </a:p>
          <a:p>
            <a:pPr indent="0" lvl="0" marL="0">
              <a:spcBef>
                <a:spcPts val="0"/>
              </a:spcBef>
              <a:spcAft>
                <a:spcPts val="0"/>
              </a:spcAft>
              <a:buNone/>
            </a:pPr>
            <a:r>
              <a:rPr lang="sv"/>
              <a:t>- Parent Categories -&gt; create new</a:t>
            </a:r>
            <a:endParaRPr/>
          </a:p>
          <a:p>
            <a:pPr indent="0" lvl="0" marL="0">
              <a:spcBef>
                <a:spcPts val="0"/>
              </a:spcBef>
              <a:spcAft>
                <a:spcPts val="0"/>
              </a:spcAft>
              <a:buNone/>
            </a:pPr>
            <a:r>
              <a:rPr lang="sv"/>
              <a:t>- Categories -&gt; add 2 to parent</a:t>
            </a:r>
            <a:endParaRPr/>
          </a:p>
          <a:p>
            <a:pPr indent="0" lvl="0" marL="0">
              <a:spcBef>
                <a:spcPts val="0"/>
              </a:spcBef>
              <a:spcAft>
                <a:spcPts val="0"/>
              </a:spcAft>
              <a:buNone/>
            </a:pPr>
            <a:r>
              <a:rPr lang="sv"/>
              <a:t>- Swimlanes -&gt; create new</a:t>
            </a:r>
            <a:endParaRPr/>
          </a:p>
          <a:p>
            <a:pPr indent="0" lvl="0" marL="0">
              <a:spcBef>
                <a:spcPts val="0"/>
              </a:spcBef>
              <a:spcAft>
                <a:spcPts val="0"/>
              </a:spcAft>
              <a:buNone/>
            </a:pPr>
            <a:r>
              <a:rPr lang="sv"/>
              <a:t>- Board -&gt; show the new parent category &amp; swimlane</a:t>
            </a:r>
            <a:endParaRPr/>
          </a:p>
          <a:p>
            <a:pPr indent="0" lvl="0" marL="0">
              <a:spcBef>
                <a:spcPts val="0"/>
              </a:spcBef>
              <a:spcAft>
                <a:spcPts val="0"/>
              </a:spcAft>
              <a:buNone/>
            </a:pPr>
            <a:r>
              <a:rPr lang="sv"/>
              <a:t>- Projects -&gt; add Test Project</a:t>
            </a:r>
            <a:endParaRPr/>
          </a:p>
          <a:p>
            <a:pPr indent="0" lvl="0" marL="0">
              <a:spcBef>
                <a:spcPts val="0"/>
              </a:spcBef>
              <a:spcAft>
                <a:spcPts val="0"/>
              </a:spcAft>
              <a:buNone/>
            </a:pPr>
            <a:r>
              <a:rPr lang="sv"/>
              <a:t>- Artifacts -&gt; add all Artifacts</a:t>
            </a:r>
            <a:endParaRPr/>
          </a:p>
          <a:p>
            <a:pPr indent="0" lvl="0" marL="0">
              <a:spcBef>
                <a:spcPts val="0"/>
              </a:spcBef>
              <a:spcAft>
                <a:spcPts val="0"/>
              </a:spcAft>
              <a:buNone/>
            </a:pPr>
            <a:r>
              <a:rPr lang="sv"/>
              <a:t>- Board -&gt; move cards around</a:t>
            </a:r>
            <a:endParaRPr/>
          </a:p>
          <a:p>
            <a:pPr indent="0" lvl="0" marL="0">
              <a:spcBef>
                <a:spcPts val="0"/>
              </a:spcBef>
              <a:spcAft>
                <a:spcPts val="0"/>
              </a:spcAft>
              <a:buNone/>
            </a:pPr>
            <a:r>
              <a:rPr lang="sv"/>
              <a:t>- Click on card title -&gt; show artifact information</a:t>
            </a:r>
            <a:endParaRPr/>
          </a:p>
          <a:p>
            <a:pPr indent="0" lvl="0" marL="0">
              <a:spcBef>
                <a:spcPts val="0"/>
              </a:spcBef>
              <a:spcAft>
                <a:spcPts val="0"/>
              </a:spcAft>
              <a:buNone/>
            </a:pPr>
            <a:r>
              <a:rPr lang="sv"/>
              <a:t>- Talk about the difference between what admins and normal users can do</a:t>
            </a:r>
            <a:endParaRPr/>
          </a:p>
          <a:p>
            <a:pPr indent="0" lvl="0" marL="0" rtl="0">
              <a:spcBef>
                <a:spcPts val="0"/>
              </a:spcBef>
              <a:spcAft>
                <a:spcPts val="0"/>
              </a:spcAft>
              <a:buNone/>
            </a:pPr>
            <a:r>
              <a:rPr lang="sv"/>
              <a:t>- Done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Not Much, we’re still working with the same tools</a:t>
            </a:r>
            <a:endParaRPr/>
          </a:p>
          <a:p>
            <a:pPr indent="0" lvl="0" marL="0">
              <a:spcBef>
                <a:spcPts val="0"/>
              </a:spcBef>
              <a:spcAft>
                <a:spcPts val="0"/>
              </a:spcAft>
              <a:buNone/>
            </a:pPr>
            <a:r>
              <a:rPr lang="sv"/>
              <a:t>To Recap: Github and git,</a:t>
            </a:r>
            <a:endParaRPr/>
          </a:p>
          <a:p>
            <a:pPr indent="0" lvl="0" marL="0">
              <a:spcBef>
                <a:spcPts val="0"/>
              </a:spcBef>
              <a:spcAft>
                <a:spcPts val="0"/>
              </a:spcAft>
              <a:buNone/>
            </a:pPr>
            <a:r>
              <a:rPr lang="sv"/>
              <a:t>Slack for </a:t>
            </a:r>
            <a:r>
              <a:rPr lang="sv"/>
              <a:t>communication</a:t>
            </a:r>
            <a:r>
              <a:rPr lang="sv"/>
              <a:t> </a:t>
            </a:r>
            <a:endParaRPr/>
          </a:p>
          <a:p>
            <a:pPr indent="0" lvl="0" marL="0">
              <a:spcBef>
                <a:spcPts val="0"/>
              </a:spcBef>
              <a:spcAft>
                <a:spcPts val="0"/>
              </a:spcAft>
              <a:buNone/>
            </a:pPr>
            <a:r>
              <a:rPr lang="sv"/>
              <a:t>and G-suite for </a:t>
            </a:r>
            <a:r>
              <a:rPr lang="sv"/>
              <a:t>collaborative</a:t>
            </a:r>
            <a:r>
              <a:rPr lang="sv"/>
              <a:t> </a:t>
            </a:r>
            <a:r>
              <a:rPr lang="sv"/>
              <a:t>editing</a:t>
            </a:r>
            <a:r>
              <a:rPr lang="sv"/>
              <a:t>.</a:t>
            </a:r>
            <a:endParaRPr/>
          </a:p>
          <a:p>
            <a:pPr indent="0" lvl="0" marL="0">
              <a:spcBef>
                <a:spcPts val="0"/>
              </a:spcBef>
              <a:spcAft>
                <a:spcPts val="0"/>
              </a:spcAft>
              <a:buNone/>
            </a:pPr>
            <a:r>
              <a:t/>
            </a:r>
            <a:endParaRPr/>
          </a:p>
          <a:p>
            <a:pPr indent="0" lvl="0" marL="0">
              <a:spcBef>
                <a:spcPts val="0"/>
              </a:spcBef>
              <a:spcAft>
                <a:spcPts val="0"/>
              </a:spcAft>
              <a:buNone/>
            </a:pPr>
            <a:r>
              <a:rPr lang="sv"/>
              <a:t>We switched over from github wiki to g-suite. But that was </a:t>
            </a:r>
            <a:r>
              <a:rPr lang="sv"/>
              <a:t>during</a:t>
            </a:r>
            <a:r>
              <a:rPr lang="sv"/>
              <a:t> the </a:t>
            </a:r>
            <a:r>
              <a:rPr lang="sv"/>
              <a:t>first</a:t>
            </a:r>
            <a:r>
              <a:rPr lang="sv"/>
              <a:t> weeks before the project plan </a:t>
            </a:r>
            <a:r>
              <a:rPr lang="sv"/>
              <a:t>presentation</a:t>
            </a:r>
            <a:r>
              <a:rPr lang="sv"/>
              <a:t>.</a:t>
            </a:r>
            <a:endParaRPr/>
          </a:p>
          <a:p>
            <a:pPr indent="0" lvl="0" marL="0">
              <a:spcBef>
                <a:spcPts val="0"/>
              </a:spcBef>
              <a:spcAft>
                <a:spcPts val="0"/>
              </a:spcAft>
              <a:buNone/>
            </a:pPr>
            <a:r>
              <a:t/>
            </a:r>
            <a:endParaRPr/>
          </a:p>
          <a:p>
            <a:pPr indent="0" lvl="0" marL="0">
              <a:spcBef>
                <a:spcPts val="0"/>
              </a:spcBef>
              <a:spcAft>
                <a:spcPts val="0"/>
              </a:spcAft>
              <a:buNone/>
            </a:pPr>
            <a:r>
              <a:rPr lang="sv"/>
              <a:t>What’s really change in the </a:t>
            </a:r>
            <a:r>
              <a:rPr lang="sv"/>
              <a:t>routines</a:t>
            </a:r>
            <a:r>
              <a:rPr lang="sv"/>
              <a:t> is that we have less </a:t>
            </a:r>
            <a:r>
              <a:rPr lang="sv"/>
              <a:t>meetings</a:t>
            </a:r>
            <a:r>
              <a:rPr lang="sv"/>
              <a:t>.</a:t>
            </a:r>
            <a:endParaRPr/>
          </a:p>
          <a:p>
            <a:pPr indent="0" lvl="0" marL="0">
              <a:spcBef>
                <a:spcPts val="0"/>
              </a:spcBef>
              <a:spcAft>
                <a:spcPts val="0"/>
              </a:spcAft>
              <a:buNone/>
            </a:pPr>
            <a:r>
              <a:rPr lang="sv"/>
              <a:t>We still have meetings for planning.</a:t>
            </a:r>
            <a:endParaRPr/>
          </a:p>
          <a:p>
            <a:pPr indent="0" lvl="0" marL="0">
              <a:spcBef>
                <a:spcPts val="0"/>
              </a:spcBef>
              <a:spcAft>
                <a:spcPts val="0"/>
              </a:spcAft>
              <a:buNone/>
            </a:pPr>
            <a:r>
              <a:rPr lang="sv"/>
              <a:t>But In the implementation </a:t>
            </a:r>
            <a:r>
              <a:rPr lang="sv"/>
              <a:t>phase</a:t>
            </a:r>
            <a:r>
              <a:rPr lang="sv"/>
              <a:t> we work on our own and </a:t>
            </a:r>
            <a:r>
              <a:rPr lang="sv"/>
              <a:t>communicate</a:t>
            </a:r>
            <a:r>
              <a:rPr lang="sv"/>
              <a:t> over slack.</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Another thing that changed was the way we review code.</a:t>
            </a:r>
            <a:endParaRPr/>
          </a:p>
          <a:p>
            <a:pPr indent="0" lvl="0" marL="0" rtl="0">
              <a:spcBef>
                <a:spcPts val="0"/>
              </a:spcBef>
              <a:spcAft>
                <a:spcPts val="0"/>
              </a:spcAft>
              <a:buNone/>
            </a:pPr>
            <a:r>
              <a:rPr lang="sv"/>
              <a:t>For code </a:t>
            </a:r>
            <a:r>
              <a:rPr lang="sv"/>
              <a:t>reviewing</a:t>
            </a:r>
            <a:r>
              <a:rPr lang="sv"/>
              <a:t> we </a:t>
            </a:r>
            <a:r>
              <a:rPr lang="sv"/>
              <a:t>started</a:t>
            </a:r>
            <a:r>
              <a:rPr lang="sv"/>
              <a:t> to use the review tools provided by github for </a:t>
            </a:r>
            <a:r>
              <a:rPr lang="sv"/>
              <a:t>pull request</a:t>
            </a:r>
            <a:r>
              <a:rPr lang="sv"/>
              <a:t>. </a:t>
            </a:r>
            <a:endParaRPr/>
          </a:p>
          <a:p>
            <a:pPr indent="0" lvl="0" marL="0" rtl="0">
              <a:spcBef>
                <a:spcPts val="0"/>
              </a:spcBef>
              <a:spcAft>
                <a:spcPts val="0"/>
              </a:spcAft>
              <a:buNone/>
            </a:pPr>
            <a:r>
              <a:rPr lang="sv"/>
              <a:t>It </a:t>
            </a:r>
            <a:r>
              <a:rPr lang="sv"/>
              <a:t>automatically</a:t>
            </a:r>
            <a:r>
              <a:rPr lang="sv"/>
              <a:t> </a:t>
            </a:r>
            <a:r>
              <a:rPr lang="sv"/>
              <a:t>suggest</a:t>
            </a:r>
            <a:r>
              <a:rPr lang="sv"/>
              <a:t> who should review the code. and they can comment, make changes and 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Give you a short intro about us, our client and product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During</a:t>
            </a:r>
            <a:r>
              <a:rPr lang="sv"/>
              <a:t> our weekly planning meetings we summariced how the previous week had gone, if anyone needed help.</a:t>
            </a:r>
            <a:endParaRPr/>
          </a:p>
          <a:p>
            <a:pPr indent="0" lvl="0" marL="0">
              <a:spcBef>
                <a:spcPts val="0"/>
              </a:spcBef>
              <a:spcAft>
                <a:spcPts val="0"/>
              </a:spcAft>
              <a:buNone/>
            </a:pPr>
            <a:r>
              <a:rPr lang="sv"/>
              <a:t>Then we create github issues for what we should do the next week.</a:t>
            </a:r>
            <a:endParaRPr/>
          </a:p>
          <a:p>
            <a:pPr indent="0" lvl="0" marL="0">
              <a:spcBef>
                <a:spcPts val="0"/>
              </a:spcBef>
              <a:spcAft>
                <a:spcPts val="0"/>
              </a:spcAft>
              <a:buNone/>
            </a:pPr>
            <a:r>
              <a:rPr lang="sv"/>
              <a:t>Each member can the </a:t>
            </a:r>
            <a:r>
              <a:rPr lang="sv"/>
              <a:t>assign</a:t>
            </a:r>
            <a:r>
              <a:rPr lang="sv"/>
              <a:t> themself to the issues they want to doa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It took us over a month to get access to Teamforge. </a:t>
            </a:r>
            <a:endParaRPr/>
          </a:p>
          <a:p>
            <a:pPr indent="0" lvl="0" marL="0">
              <a:spcBef>
                <a:spcPts val="0"/>
              </a:spcBef>
              <a:spcAft>
                <a:spcPts val="0"/>
              </a:spcAft>
              <a:buNone/>
            </a:pPr>
            <a:r>
              <a:rPr lang="sv"/>
              <a:t>At the start of the project this wasn’t a problem.</a:t>
            </a:r>
            <a:endParaRPr/>
          </a:p>
          <a:p>
            <a:pPr indent="0" lvl="0" marL="0">
              <a:spcBef>
                <a:spcPts val="0"/>
              </a:spcBef>
              <a:spcAft>
                <a:spcPts val="0"/>
              </a:spcAft>
              <a:buNone/>
            </a:pPr>
            <a:r>
              <a:rPr lang="sv"/>
              <a:t>When we were a few weeks in, we were getting worried. and started working on a backup plan.</a:t>
            </a:r>
            <a:endParaRPr/>
          </a:p>
          <a:p>
            <a:pPr indent="0" lvl="0" marL="0">
              <a:spcBef>
                <a:spcPts val="0"/>
              </a:spcBef>
              <a:spcAft>
                <a:spcPts val="0"/>
              </a:spcAft>
              <a:buNone/>
            </a:pPr>
            <a:r>
              <a:rPr lang="sv"/>
              <a:t>Luckyelly we got access the next week.</a:t>
            </a:r>
            <a:endParaRPr/>
          </a:p>
          <a:p>
            <a:pPr indent="0" lvl="0" marL="0">
              <a:spcBef>
                <a:spcPts val="0"/>
              </a:spcBef>
              <a:spcAft>
                <a:spcPts val="0"/>
              </a:spcAft>
              <a:buNone/>
            </a:pPr>
            <a:r>
              <a:t/>
            </a:r>
            <a:endParaRPr/>
          </a:p>
          <a:p>
            <a:pPr indent="0" lvl="0" marL="0">
              <a:spcBef>
                <a:spcPts val="0"/>
              </a:spcBef>
              <a:spcAft>
                <a:spcPts val="0"/>
              </a:spcAft>
              <a:buNone/>
            </a:pPr>
            <a:r>
              <a:rPr lang="sv"/>
              <a:t>Since we </a:t>
            </a:r>
            <a:r>
              <a:rPr lang="sv"/>
              <a:t>became</a:t>
            </a:r>
            <a:r>
              <a:rPr lang="sv"/>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0"/>
              </a:spcAft>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Planning, designing and implementing a final product in a teamwork. this is the main focus of the course.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You don’t really need to have worked in a team work before to know it is challenging. No matter the kind of project it is.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Anyways this project helped us to relearn some things.</a:t>
            </a:r>
            <a:endParaRPr sz="1200">
              <a:solidFill>
                <a:srgbClr val="454545"/>
              </a:solidFill>
            </a:endParaRPr>
          </a:p>
          <a:p>
            <a:pPr indent="0" lvl="0" marL="0" rtl="0" algn="just">
              <a:lnSpc>
                <a:spcPct val="115000"/>
              </a:lnSpc>
              <a:spcBef>
                <a:spcPts val="0"/>
              </a:spcBef>
              <a:spcAft>
                <a:spcPts val="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The communication with the client is the key. It saves a lot of time, because it removes requirements modifications in later on phases of the project. In our team we meet the client the first day of the course. And we keep it up in emails in order to know that we were on the right track.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This course is a perfect way to implement the concepts learned in theory-based courses like software engineer one, or also technical courses like web-development and databases.</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The interaction with a real client motivates the team to work harder. In the end there is an end user waiting for a  good result. So there was more than just good grades in this course.</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There were members who know more about backend or Laravel, for other teammates designing the Kanban board was their main focus.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No code from the first day, The most important thing in every software project is the planning.  But although small projects can succeed with some luck. Bigger projects require more planned approach. For us it was really well done, and the Fridays before the steering meetings were a nice way to measure the advance of the project and which direction to take the next step.</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This point is something you can see with both sides of a coin, either you find interesting to work with people you’ve never meet, or it could be a really hard time to deal with uninterested members. The level of dedication and interest should be the same (or at least similar) in order to don’t have problems with members falling behind.</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It is impossible to have a project heading to the right direction without a team manager in charge of it to control it. It must be somebody with great social skills and with a great sense of responsibility. And to understand members of what is happening in their lives.</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We learned that there should be a lot of honesty, be truth of what you can and what you can’t do.</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Be to be aware of your capabilities, don’t assign tasks that are not possible to do by yourself, this will keep you motivated</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Follow the deadlines that are in the course web page and follow this advice, ignoring the tips from people who had this course before is just ignoring the experience that we as a team got in this period.</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Try to complete as much as possible before Christmas. During the holidays the amount of work done is decreased significantly.</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Communication among team member might be the most important thing ever. If good communication doesn’t exist people will have different ideas of what the team needs to achieve. So it’s really important to sort out what view of the final product everyone has as soon as possible, so that everyone can work toward a common goal. </a:t>
            </a:r>
            <a:endParaRPr sz="1200"/>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One member dropped the course, so the work needed to be reassigned.</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Holidays happened in the middle of the course, this made some members inactive during almost one to two weeks.</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Getting Teamforge was very time consuming.</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t/>
            </a:r>
            <a:endParaRPr sz="1200"/>
          </a:p>
          <a:p>
            <a:pPr indent="0" lvl="0" marL="0" rtl="0" algn="just">
              <a:lnSpc>
                <a:spcPct val="115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Christoffer Holmstedt</a:t>
            </a:r>
            <a:endParaRPr/>
          </a:p>
          <a:p>
            <a:pPr indent="0" lvl="0" marL="0">
              <a:spcBef>
                <a:spcPts val="0"/>
              </a:spcBef>
              <a:spcAft>
                <a:spcPts val="0"/>
              </a:spcAft>
              <a:buNone/>
            </a:pPr>
            <a:r>
              <a:rPr lang="sv"/>
              <a:t>Sadly, he is not here today… :(</a:t>
            </a:r>
            <a:endParaRPr/>
          </a:p>
          <a:p>
            <a:pPr indent="0" lvl="0" marL="0">
              <a:spcBef>
                <a:spcPts val="0"/>
              </a:spcBef>
              <a:spcAft>
                <a:spcPts val="0"/>
              </a:spcAft>
              <a:buNone/>
            </a:pPr>
            <a:r>
              <a:rPr lang="sv"/>
              <a:t>They are keeping track of their progress by using software called TeamForge by CollabNet. It helps them to get an insight into available projects and tasks- which are called artifacts. </a:t>
            </a:r>
            <a:endParaRPr/>
          </a:p>
          <a:p>
            <a:pPr indent="0" lvl="0" marL="0">
              <a:spcBef>
                <a:spcPts val="0"/>
              </a:spcBef>
              <a:spcAft>
                <a:spcPts val="0"/>
              </a:spcAft>
              <a:buNone/>
            </a:pPr>
            <a:r>
              <a:rPr lang="sv"/>
              <a:t>Even though it represents a Kanban board, they are not satisfied with it completely. It is not customizable. So, they are using post-it notes on a whiteboard.</a:t>
            </a:r>
            <a:endParaRPr/>
          </a:p>
          <a:p>
            <a:pPr indent="0" lvl="0" marL="0">
              <a:spcBef>
                <a:spcPts val="0"/>
              </a:spcBef>
              <a:spcAft>
                <a:spcPts val="0"/>
              </a:spcAft>
              <a:buNone/>
            </a:pPr>
            <a:r>
              <a:rPr lang="sv"/>
              <a:t>And,TeamForge is often down..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So, they wanted us to develop more customizable Kanban board. It should enable them to create.. to drag and drop artifacts from one state to another, import, update..</a:t>
            </a:r>
            <a:endParaRPr/>
          </a:p>
          <a:p>
            <a:pPr indent="0" lvl="0" marL="0">
              <a:spcBef>
                <a:spcPts val="0"/>
              </a:spcBef>
              <a:spcAft>
                <a:spcPts val="0"/>
              </a:spcAft>
              <a:buNone/>
            </a:pPr>
            <a:r>
              <a:rPr lang="sv"/>
              <a:t>This board should be a web application using TF API to collect…</a:t>
            </a:r>
            <a:endParaRPr/>
          </a:p>
          <a:p>
            <a:pPr indent="0" lvl="0" marL="0">
              <a:spcBef>
                <a:spcPts val="0"/>
              </a:spcBef>
              <a:spcAft>
                <a:spcPts val="0"/>
              </a:spcAft>
              <a:buNone/>
            </a:pPr>
            <a:r>
              <a:rPr lang="sv"/>
              <a:t>No sync back with TF</a:t>
            </a:r>
            <a:endParaRPr/>
          </a:p>
          <a:p>
            <a:pPr indent="0" lvl="0" marL="0">
              <a:spcBef>
                <a:spcPts val="0"/>
              </a:spcBef>
              <a:spcAft>
                <a:spcPts val="0"/>
              </a:spcAft>
              <a:buNone/>
            </a:pPr>
            <a:r>
              <a:rPr lang="sv"/>
              <a:t>Recognize 2 different types of users: admin and regular user. Naturally, admin has more privileges …, and regular user is able to drag and drop</a:t>
            </a:r>
            <a:endParaRPr/>
          </a:p>
          <a:p>
            <a:pPr indent="0" lvl="0" marL="0">
              <a:spcBef>
                <a:spcPts val="0"/>
              </a:spcBef>
              <a:spcAft>
                <a:spcPts val="0"/>
              </a:spcAft>
              <a:buNone/>
            </a:pPr>
            <a:r>
              <a:rPr lang="sv"/>
              <a:t>It should be “always” available, even when TF is down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latin typeface="Calibri"/>
                <a:ea typeface="Calibri"/>
                <a:cs typeface="Calibri"/>
                <a:sym typeface="Calibri"/>
              </a:rPr>
              <a:t>“Filter artifacts” feature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99999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spcAft>
                <a:spcPts val="0"/>
              </a:spcAft>
              <a:buNone/>
            </a:pPr>
            <a:fld id="{00000000-1234-1234-1234-123412341234}" type="slidenum">
              <a:rPr lang="sv" sz="1000">
                <a:solidFill>
                  <a:schemeClr val="lt1"/>
                </a:solidFill>
                <a:latin typeface="Lato"/>
                <a:ea typeface="Lato"/>
                <a:cs typeface="Lato"/>
                <a:sym typeface="Lato"/>
              </a:rPr>
              <a:t>‹#›</a:t>
            </a:fld>
            <a:endParaRPr sz="1000">
              <a:solidFill>
                <a:schemeClr val="l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Interactive Kanban Board</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35" name="Shape 135"/>
          <p:cNvSpPr txBox="1"/>
          <p:nvPr>
            <p:ph idx="1" type="subTitle"/>
          </p:nvPr>
        </p:nvSpPr>
        <p:spPr>
          <a:xfrm>
            <a:off x="5083950" y="3924925"/>
            <a:ext cx="3470700" cy="506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Group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lang="sv" sz="1600"/>
              <a:t>Preventative measures:</a:t>
            </a:r>
            <a:endParaRPr b="1" sz="1600"/>
          </a:p>
          <a:p>
            <a:pPr indent="-330200" lvl="0" marL="457200" rtl="0">
              <a:spcBef>
                <a:spcPts val="1600"/>
              </a:spcBef>
              <a:spcAft>
                <a:spcPts val="0"/>
              </a:spcAft>
              <a:buSzPts val="1600"/>
              <a:buChar char="●"/>
            </a:pPr>
            <a:r>
              <a:rPr lang="sv" sz="1600"/>
              <a:t>Clear project goal</a:t>
            </a:r>
            <a:endParaRPr sz="1600"/>
          </a:p>
          <a:p>
            <a:pPr indent="-330200" lvl="0" marL="457200" rtl="0">
              <a:spcBef>
                <a:spcPts val="0"/>
              </a:spcBef>
              <a:spcAft>
                <a:spcPts val="0"/>
              </a:spcAft>
              <a:buSzPts val="1600"/>
              <a:buChar char="●"/>
            </a:pPr>
            <a:r>
              <a:rPr lang="sv" sz="1600"/>
              <a:t>Aim for m</a:t>
            </a:r>
            <a:r>
              <a:rPr lang="sv" sz="1600"/>
              <a:t>inimum viable product</a:t>
            </a:r>
            <a:endParaRPr sz="1600"/>
          </a:p>
          <a:p>
            <a:pPr indent="-330200" lvl="0" marL="457200" rtl="0">
              <a:spcBef>
                <a:spcPts val="0"/>
              </a:spcBef>
              <a:spcAft>
                <a:spcPts val="0"/>
              </a:spcAft>
              <a:buSzPts val="1600"/>
              <a:buChar char="●"/>
            </a:pPr>
            <a:r>
              <a:rPr lang="sv" sz="1600"/>
              <a:t>Out of Scope</a:t>
            </a:r>
            <a:endParaRPr sz="1600"/>
          </a:p>
          <a:p>
            <a:pPr indent="0" lvl="0" marL="0" rtl="0">
              <a:spcBef>
                <a:spcPts val="1600"/>
              </a:spcBef>
              <a:spcAft>
                <a:spcPts val="0"/>
              </a:spcAft>
              <a:buNone/>
            </a:pPr>
            <a:r>
              <a:rPr b="1" lang="sv" sz="1600"/>
              <a:t>During:</a:t>
            </a:r>
            <a:endParaRPr b="1" sz="1600"/>
          </a:p>
          <a:p>
            <a:pPr indent="-330200" lvl="0" marL="457200" rtl="0">
              <a:spcBef>
                <a:spcPts val="1600"/>
              </a:spcBef>
              <a:spcAft>
                <a:spcPts val="0"/>
              </a:spcAft>
              <a:buSzPts val="1600"/>
              <a:buChar char="●"/>
            </a:pPr>
            <a:r>
              <a:rPr lang="sv" sz="1600"/>
              <a:t>Task reprioritization </a:t>
            </a:r>
            <a:endParaRPr sz="1600"/>
          </a:p>
          <a:p>
            <a:pPr indent="-330200" lvl="0" marL="457200" rtl="0">
              <a:spcBef>
                <a:spcPts val="0"/>
              </a:spcBef>
              <a:spcAft>
                <a:spcPts val="0"/>
              </a:spcAft>
              <a:buSzPts val="1600"/>
              <a:buChar char="●"/>
            </a:pPr>
            <a:r>
              <a:rPr lang="sv" sz="1600"/>
              <a:t>Reallocation of resources</a:t>
            </a:r>
            <a:endParaRPr sz="1600"/>
          </a:p>
        </p:txBody>
      </p:sp>
      <p:sp>
        <p:nvSpPr>
          <p:cNvPr id="190" name="Shape 19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lnSpc>
                <a:spcPct val="115000"/>
              </a:lnSpc>
              <a:spcBef>
                <a:spcPts val="0"/>
              </a:spcBef>
              <a:spcAft>
                <a:spcPts val="1600"/>
              </a:spcAft>
              <a:buNone/>
            </a:pPr>
            <a:r>
              <a:rPr lang="sv"/>
              <a:t>How did you prioritize in case you didn't have time to implement everything?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High level design - Architecture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4294967295" type="title"/>
          </p:nvPr>
        </p:nvSpPr>
        <p:spPr>
          <a:xfrm>
            <a:off x="275450" y="175075"/>
            <a:ext cx="4587000" cy="11487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System overview</a:t>
            </a:r>
            <a:endParaRPr/>
          </a:p>
        </p:txBody>
      </p:sp>
      <p:pic>
        <p:nvPicPr>
          <p:cNvPr id="201" name="Shape 201"/>
          <p:cNvPicPr preferRelativeResize="0"/>
          <p:nvPr/>
        </p:nvPicPr>
        <p:blipFill>
          <a:blip r:embed="rId3">
            <a:alphaModFix/>
          </a:blip>
          <a:stretch>
            <a:fillRect/>
          </a:stretch>
        </p:blipFill>
        <p:spPr>
          <a:xfrm>
            <a:off x="3887825" y="119550"/>
            <a:ext cx="4416525" cy="4904400"/>
          </a:xfrm>
          <a:prstGeom prst="rect">
            <a:avLst/>
          </a:prstGeom>
          <a:noFill/>
          <a:ln>
            <a:noFill/>
          </a:ln>
        </p:spPr>
      </p:pic>
      <p:sp>
        <p:nvSpPr>
          <p:cNvPr id="202" name="Shape 202"/>
          <p:cNvSpPr txBox="1"/>
          <p:nvPr/>
        </p:nvSpPr>
        <p:spPr>
          <a:xfrm>
            <a:off x="153950" y="1464625"/>
            <a:ext cx="3354600" cy="3497100"/>
          </a:xfrm>
          <a:prstGeom prst="rect">
            <a:avLst/>
          </a:prstGeom>
          <a:noFill/>
          <a:ln>
            <a:noFill/>
          </a:ln>
        </p:spPr>
        <p:txBody>
          <a:bodyPr anchorCtr="0" anchor="t" bIns="91425" lIns="91425" rIns="91425" wrap="square" tIns="91425">
            <a:noAutofit/>
          </a:bodyPr>
          <a:lstStyle/>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Web based application - mobile responsive</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Laravel framework - MVC Architecture</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MySQL server for persistent data</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TeamForge’s REST API - Oauth2 for authentication</a:t>
            </a:r>
            <a:endParaRPr sz="1600">
              <a:solidFill>
                <a:srgbClr val="FFFFFF"/>
              </a:solidFill>
              <a:latin typeface="Montserrat"/>
              <a:ea typeface="Montserrat"/>
              <a:cs typeface="Montserrat"/>
              <a:sym typeface="Montserrat"/>
            </a:endParaRPr>
          </a:p>
          <a:p>
            <a:pPr indent="0" lvl="0" marL="0" rtl="0">
              <a:spcBef>
                <a:spcPts val="0"/>
              </a:spcBef>
              <a:spcAft>
                <a:spcPts val="0"/>
              </a:spcAft>
              <a:buNone/>
            </a:pPr>
            <a:r>
              <a:t/>
            </a:r>
            <a:endParaRPr sz="1600">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25300" y="24985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Qualities ensured</a:t>
            </a:r>
            <a:endParaRPr/>
          </a:p>
        </p:txBody>
      </p:sp>
      <p:sp>
        <p:nvSpPr>
          <p:cNvPr id="208" name="Shape 208"/>
          <p:cNvSpPr txBox="1"/>
          <p:nvPr/>
        </p:nvSpPr>
        <p:spPr>
          <a:xfrm>
            <a:off x="153950" y="1464625"/>
            <a:ext cx="4995900" cy="3497100"/>
          </a:xfrm>
          <a:prstGeom prst="rect">
            <a:avLst/>
          </a:prstGeom>
          <a:noFill/>
          <a:ln>
            <a:noFill/>
          </a:ln>
        </p:spPr>
        <p:txBody>
          <a:bodyPr anchorCtr="0" anchor="t" bIns="91425" lIns="91425" rIns="91425" wrap="square" tIns="91425">
            <a:noAutofit/>
          </a:bodyPr>
          <a:lstStyle/>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Application security - fetching artefacts</a:t>
            </a:r>
            <a:br>
              <a:rPr lang="sv" sz="1600">
                <a:solidFill>
                  <a:schemeClr val="lt1"/>
                </a:solidFill>
                <a:latin typeface="Montserrat"/>
                <a:ea typeface="Montserrat"/>
                <a:cs typeface="Montserrat"/>
                <a:sym typeface="Montserrat"/>
              </a:rPr>
            </a:br>
            <a:endParaRPr sz="1600">
              <a:solidFill>
                <a:schemeClr val="lt1"/>
              </a:solidFill>
              <a:latin typeface="Montserrat"/>
              <a:ea typeface="Montserrat"/>
              <a:cs typeface="Montserrat"/>
              <a:sym typeface="Montserrat"/>
            </a:endParaRPr>
          </a:p>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Synchronization and timing - real time behaviour</a:t>
            </a:r>
            <a:br>
              <a:rPr lang="sv" sz="1600">
                <a:solidFill>
                  <a:schemeClr val="lt1"/>
                </a:solidFill>
                <a:latin typeface="Montserrat"/>
                <a:ea typeface="Montserrat"/>
                <a:cs typeface="Montserrat"/>
                <a:sym typeface="Montserrat"/>
              </a:rPr>
            </a:br>
            <a:endParaRPr sz="1600">
              <a:solidFill>
                <a:schemeClr val="lt1"/>
              </a:solidFill>
              <a:latin typeface="Montserrat"/>
              <a:ea typeface="Montserrat"/>
              <a:cs typeface="Montserrat"/>
              <a:sym typeface="Montserrat"/>
            </a:endParaRPr>
          </a:p>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TeamForge and local users (both admin and regular)</a:t>
            </a:r>
            <a:endParaRPr sz="1600">
              <a:solidFill>
                <a:schemeClr val="lt1"/>
              </a:solidFill>
              <a:latin typeface="Montserrat"/>
              <a:ea typeface="Montserrat"/>
              <a:cs typeface="Montserrat"/>
              <a:sym typeface="Montserrat"/>
            </a:endParaRPr>
          </a:p>
          <a:p>
            <a:pPr indent="-330200" lvl="1" marL="9144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Use of integrated Laravel login service</a:t>
            </a:r>
            <a:endParaRPr sz="16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16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MVC Overview - Models</a:t>
            </a:r>
            <a:endParaRPr/>
          </a:p>
        </p:txBody>
      </p:sp>
      <p:pic>
        <p:nvPicPr>
          <p:cNvPr id="214" name="Shape 214"/>
          <p:cNvPicPr preferRelativeResize="0"/>
          <p:nvPr/>
        </p:nvPicPr>
        <p:blipFill>
          <a:blip r:embed="rId3">
            <a:alphaModFix/>
          </a:blip>
          <a:stretch>
            <a:fillRect/>
          </a:stretch>
        </p:blipFill>
        <p:spPr>
          <a:xfrm>
            <a:off x="5398325" y="1502100"/>
            <a:ext cx="2492250" cy="256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MVC Overview - Views</a:t>
            </a:r>
            <a:endParaRPr/>
          </a:p>
        </p:txBody>
      </p:sp>
      <p:pic>
        <p:nvPicPr>
          <p:cNvPr id="220" name="Shape 220"/>
          <p:cNvPicPr preferRelativeResize="0"/>
          <p:nvPr/>
        </p:nvPicPr>
        <p:blipFill rotWithShape="1">
          <a:blip r:embed="rId3">
            <a:alphaModFix/>
          </a:blip>
          <a:srcRect b="51753" l="0" r="0" t="0"/>
          <a:stretch/>
        </p:blipFill>
        <p:spPr>
          <a:xfrm>
            <a:off x="4278475" y="616850"/>
            <a:ext cx="2580050" cy="2334500"/>
          </a:xfrm>
          <a:prstGeom prst="rect">
            <a:avLst/>
          </a:prstGeom>
          <a:noFill/>
          <a:ln>
            <a:noFill/>
          </a:ln>
        </p:spPr>
      </p:pic>
      <p:pic>
        <p:nvPicPr>
          <p:cNvPr id="221" name="Shape 221"/>
          <p:cNvPicPr preferRelativeResize="0"/>
          <p:nvPr/>
        </p:nvPicPr>
        <p:blipFill rotWithShape="1">
          <a:blip r:embed="rId3">
            <a:alphaModFix/>
          </a:blip>
          <a:srcRect b="0" l="0" r="0" t="48253"/>
          <a:stretch/>
        </p:blipFill>
        <p:spPr>
          <a:xfrm>
            <a:off x="5996575" y="2051500"/>
            <a:ext cx="2580050" cy="250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MVC Overview - Controllers</a:t>
            </a:r>
            <a:endParaRPr/>
          </a:p>
        </p:txBody>
      </p:sp>
      <p:pic>
        <p:nvPicPr>
          <p:cNvPr id="227" name="Shape 227"/>
          <p:cNvPicPr preferRelativeResize="0"/>
          <p:nvPr/>
        </p:nvPicPr>
        <p:blipFill>
          <a:blip r:embed="rId3">
            <a:alphaModFix/>
          </a:blip>
          <a:stretch>
            <a:fillRect/>
          </a:stretch>
        </p:blipFill>
        <p:spPr>
          <a:xfrm>
            <a:off x="4577650" y="801150"/>
            <a:ext cx="3656300" cy="363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rtl="0">
              <a:spcBef>
                <a:spcPts val="0"/>
              </a:spcBef>
              <a:spcAft>
                <a:spcPts val="0"/>
              </a:spcAft>
              <a:buNone/>
            </a:pPr>
            <a:r>
              <a:rPr lang="sv"/>
              <a:t>Live Demo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O</a:t>
            </a:r>
            <a:r>
              <a:rPr lang="sv"/>
              <a:t>rganization and routines changes</a:t>
            </a:r>
            <a:endParaRPr/>
          </a:p>
        </p:txBody>
      </p:sp>
      <p:sp>
        <p:nvSpPr>
          <p:cNvPr id="238" name="Shape 23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1600"/>
              </a:spcAft>
              <a:buNone/>
            </a:pPr>
            <a:r>
              <a:t/>
            </a:r>
            <a:endParaRPr/>
          </a:p>
        </p:txBody>
      </p:sp>
      <p:sp>
        <p:nvSpPr>
          <p:cNvPr id="239" name="Shape 239"/>
          <p:cNvSpPr txBox="1"/>
          <p:nvPr/>
        </p:nvSpPr>
        <p:spPr>
          <a:xfrm>
            <a:off x="1297500" y="1567550"/>
            <a:ext cx="7038900" cy="29112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sv"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pic>
        <p:nvPicPr>
          <p:cNvPr id="240" name="Shape 240"/>
          <p:cNvPicPr preferRelativeResize="0"/>
          <p:nvPr/>
        </p:nvPicPr>
        <p:blipFill>
          <a:blip r:embed="rId3">
            <a:alphaModFix/>
          </a:blip>
          <a:stretch>
            <a:fillRect/>
          </a:stretch>
        </p:blipFill>
        <p:spPr>
          <a:xfrm>
            <a:off x="5121525" y="1307850"/>
            <a:ext cx="2135725" cy="2135725"/>
          </a:xfrm>
          <a:prstGeom prst="rect">
            <a:avLst/>
          </a:prstGeom>
          <a:noFill/>
          <a:ln>
            <a:noFill/>
          </a:ln>
          <a:effectLst>
            <a:outerShdw blurRad="57150" rotWithShape="0" algn="bl" dir="5400000" dist="38100">
              <a:srgbClr val="000000"/>
            </a:outerShdw>
          </a:effectLst>
        </p:spPr>
      </p:pic>
      <p:pic>
        <p:nvPicPr>
          <p:cNvPr id="241" name="Shape 241"/>
          <p:cNvPicPr preferRelativeResize="0"/>
          <p:nvPr/>
        </p:nvPicPr>
        <p:blipFill>
          <a:blip r:embed="rId4">
            <a:alphaModFix/>
          </a:blip>
          <a:stretch>
            <a:fillRect/>
          </a:stretch>
        </p:blipFill>
        <p:spPr>
          <a:xfrm>
            <a:off x="4734075" y="2972450"/>
            <a:ext cx="2670651" cy="1403550"/>
          </a:xfrm>
          <a:prstGeom prst="rect">
            <a:avLst/>
          </a:prstGeom>
          <a:noFill/>
          <a:ln>
            <a:noFill/>
          </a:ln>
          <a:effectLst>
            <a:outerShdw blurRad="57150" rotWithShape="0" algn="bl" dir="5400000" dist="38100">
              <a:srgbClr val="000000"/>
            </a:outerShdw>
          </a:effectLst>
        </p:spPr>
      </p:pic>
      <p:pic>
        <p:nvPicPr>
          <p:cNvPr id="242" name="Shape 242"/>
          <p:cNvPicPr preferRelativeResize="0"/>
          <p:nvPr/>
        </p:nvPicPr>
        <p:blipFill>
          <a:blip r:embed="rId5">
            <a:alphaModFix/>
          </a:blip>
          <a:stretch>
            <a:fillRect/>
          </a:stretch>
        </p:blipFill>
        <p:spPr>
          <a:xfrm>
            <a:off x="2501288" y="1920222"/>
            <a:ext cx="2135726" cy="557950"/>
          </a:xfrm>
          <a:prstGeom prst="rect">
            <a:avLst/>
          </a:prstGeom>
          <a:noFill/>
          <a:ln>
            <a:noFill/>
          </a:ln>
        </p:spPr>
      </p:pic>
      <p:pic>
        <p:nvPicPr>
          <p:cNvPr descr="Bildresultat för git logo" id="243" name="Shape 243"/>
          <p:cNvPicPr preferRelativeResize="0"/>
          <p:nvPr/>
        </p:nvPicPr>
        <p:blipFill>
          <a:blip r:embed="rId6">
            <a:alphaModFix/>
          </a:blip>
          <a:stretch>
            <a:fillRect/>
          </a:stretch>
        </p:blipFill>
        <p:spPr>
          <a:xfrm>
            <a:off x="2142925" y="3280375"/>
            <a:ext cx="1602200" cy="64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Organization and routines changes</a:t>
            </a:r>
            <a:endParaRPr/>
          </a:p>
        </p:txBody>
      </p:sp>
      <p:sp>
        <p:nvSpPr>
          <p:cNvPr id="249" name="Shape 24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spcAft>
                <a:spcPts val="1600"/>
              </a:spcAft>
              <a:buNone/>
            </a:pPr>
            <a:r>
              <a:t/>
            </a:r>
            <a:endParaRPr/>
          </a:p>
        </p:txBody>
      </p:sp>
      <p:pic>
        <p:nvPicPr>
          <p:cNvPr id="250" name="Shape 250"/>
          <p:cNvPicPr preferRelativeResize="0"/>
          <p:nvPr/>
        </p:nvPicPr>
        <p:blipFill>
          <a:blip r:embed="rId3">
            <a:alphaModFix/>
          </a:blip>
          <a:stretch>
            <a:fillRect/>
          </a:stretch>
        </p:blipFill>
        <p:spPr>
          <a:xfrm>
            <a:off x="1479438" y="1043187"/>
            <a:ext cx="6185124" cy="3959925"/>
          </a:xfrm>
          <a:prstGeom prst="rect">
            <a:avLst/>
          </a:prstGeom>
          <a:noFill/>
          <a:ln>
            <a:noFill/>
          </a:ln>
          <a:effectLst>
            <a:outerShdw blurRad="171450" rotWithShape="0" algn="bl" dir="5400000" dist="95250">
              <a:srgbClr val="000000">
                <a:alpha val="50000"/>
              </a:srgbClr>
            </a:outerShdw>
          </a:effectLst>
        </p:spPr>
      </p:pic>
      <p:pic>
        <p:nvPicPr>
          <p:cNvPr id="251" name="Shape 251"/>
          <p:cNvPicPr preferRelativeResize="0"/>
          <p:nvPr/>
        </p:nvPicPr>
        <p:blipFill>
          <a:blip r:embed="rId4">
            <a:alphaModFix/>
          </a:blip>
          <a:stretch>
            <a:fillRect/>
          </a:stretch>
        </p:blipFill>
        <p:spPr>
          <a:xfrm>
            <a:off x="3342925" y="1403063"/>
            <a:ext cx="5218475" cy="3075700"/>
          </a:xfrm>
          <a:prstGeom prst="rect">
            <a:avLst/>
          </a:prstGeom>
          <a:noFill/>
          <a:ln>
            <a:noFill/>
          </a:ln>
          <a:effectLst>
            <a:outerShdw blurRad="228600" rotWithShape="0" algn="bl" dir="5400000" dist="14287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Division and synchronization of work</a:t>
            </a:r>
            <a:endParaRPr/>
          </a:p>
        </p:txBody>
      </p:sp>
      <p:sp>
        <p:nvSpPr>
          <p:cNvPr id="257" name="Shape 25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1600"/>
              </a:spcAft>
              <a:buNone/>
            </a:pPr>
            <a:r>
              <a:t/>
            </a:r>
            <a:endParaRPr/>
          </a:p>
        </p:txBody>
      </p:sp>
      <p:pic>
        <p:nvPicPr>
          <p:cNvPr id="258" name="Shape 258"/>
          <p:cNvPicPr preferRelativeResize="0"/>
          <p:nvPr/>
        </p:nvPicPr>
        <p:blipFill>
          <a:blip r:embed="rId3">
            <a:alphaModFix/>
          </a:blip>
          <a:stretch>
            <a:fillRect/>
          </a:stretch>
        </p:blipFill>
        <p:spPr>
          <a:xfrm>
            <a:off x="1230650" y="1983475"/>
            <a:ext cx="4818748" cy="1821250"/>
          </a:xfrm>
          <a:prstGeom prst="rect">
            <a:avLst/>
          </a:prstGeom>
          <a:noFill/>
          <a:ln>
            <a:noFill/>
          </a:ln>
          <a:effectLst>
            <a:outerShdw blurRad="57150" rotWithShape="0" algn="bl" dir="5400000" dist="38100">
              <a:srgbClr val="000000"/>
            </a:outerShdw>
          </a:effectLst>
        </p:spPr>
      </p:pic>
      <p:pic>
        <p:nvPicPr>
          <p:cNvPr id="259" name="Shape 259"/>
          <p:cNvPicPr preferRelativeResize="0"/>
          <p:nvPr/>
        </p:nvPicPr>
        <p:blipFill>
          <a:blip r:embed="rId4">
            <a:alphaModFix/>
          </a:blip>
          <a:stretch>
            <a:fillRect/>
          </a:stretch>
        </p:blipFill>
        <p:spPr>
          <a:xfrm>
            <a:off x="4816701" y="2723400"/>
            <a:ext cx="3702799" cy="1755350"/>
          </a:xfrm>
          <a:prstGeom prst="rect">
            <a:avLst/>
          </a:prstGeom>
          <a:noFill/>
          <a:ln>
            <a:noFill/>
          </a:ln>
          <a:effectLst>
            <a:outerShdw blurRad="57150" rotWithShape="0" algn="bl" dir="5400000" dist="38100">
              <a:srgbClr val="000000"/>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Did the </a:t>
            </a:r>
            <a:r>
              <a:rPr lang="sv"/>
              <a:t>initial plan hold up?</a:t>
            </a:r>
            <a:endParaRPr/>
          </a:p>
        </p:txBody>
      </p:sp>
      <p:sp>
        <p:nvSpPr>
          <p:cNvPr id="265" name="Shape 265"/>
          <p:cNvSpPr txBox="1"/>
          <p:nvPr/>
        </p:nvSpPr>
        <p:spPr>
          <a:xfrm>
            <a:off x="2949350" y="2643175"/>
            <a:ext cx="5878200" cy="6858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sv" sz="3600">
                <a:solidFill>
                  <a:schemeClr val="lt1"/>
                </a:solidFill>
                <a:latin typeface="Lato"/>
                <a:ea typeface="Lato"/>
                <a:cs typeface="Lato"/>
                <a:sym typeface="Lato"/>
              </a:rPr>
              <a:t>Nope...</a:t>
            </a:r>
            <a:endParaRPr sz="3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Why didn’t the original plan hold up?</a:t>
            </a:r>
            <a:endParaRPr/>
          </a:p>
        </p:txBody>
      </p:sp>
      <p:sp>
        <p:nvSpPr>
          <p:cNvPr id="271" name="Shape 27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sv" sz="1800"/>
              <a:t>Access to </a:t>
            </a:r>
            <a:r>
              <a:rPr lang="sv" sz="1800"/>
              <a:t>Teamforge</a:t>
            </a:r>
            <a:endParaRPr sz="1800"/>
          </a:p>
          <a:p>
            <a:pPr indent="-342900" lvl="0" marL="457200" rtl="0">
              <a:spcBef>
                <a:spcPts val="0"/>
              </a:spcBef>
              <a:spcAft>
                <a:spcPts val="0"/>
              </a:spcAft>
              <a:buSzPts val="1800"/>
              <a:buChar char="●"/>
            </a:pPr>
            <a:r>
              <a:rPr lang="sv" sz="1800"/>
              <a:t>Group member dropped course</a:t>
            </a:r>
            <a:endParaRPr sz="1400"/>
          </a:p>
          <a:p>
            <a:pPr indent="-342900" lvl="0" marL="457200" rtl="0">
              <a:spcBef>
                <a:spcPts val="0"/>
              </a:spcBef>
              <a:spcAft>
                <a:spcPts val="0"/>
              </a:spcAft>
              <a:buSzPts val="1800"/>
              <a:buChar char="●"/>
            </a:pPr>
            <a:r>
              <a:rPr lang="sv" sz="1800"/>
              <a:t>Overhead for meetings and planning</a:t>
            </a:r>
            <a:endParaRPr sz="1800"/>
          </a:p>
          <a:p>
            <a:pPr indent="-342900" lvl="0" marL="457200" rtl="0">
              <a:spcBef>
                <a:spcPts val="0"/>
              </a:spcBef>
              <a:spcAft>
                <a:spcPts val="0"/>
              </a:spcAft>
              <a:buSzPts val="1800"/>
              <a:buChar char="●"/>
            </a:pPr>
            <a:r>
              <a:rPr lang="sv" sz="1800"/>
              <a:t>Time Estimations was off</a:t>
            </a:r>
            <a:endParaRPr sz="1800"/>
          </a:p>
          <a:p>
            <a:pPr indent="-317500" lvl="1" marL="914400" rtl="0">
              <a:spcBef>
                <a:spcPts val="0"/>
              </a:spcBef>
              <a:spcAft>
                <a:spcPts val="0"/>
              </a:spcAft>
              <a:buSzPts val="1400"/>
              <a:buChar char="○"/>
            </a:pPr>
            <a:r>
              <a:rPr lang="sv" sz="1400"/>
              <a:t>Lacking understanding of the technologies	</a:t>
            </a:r>
            <a:endParaRPr sz="1400"/>
          </a:p>
          <a:p>
            <a:pPr indent="0" lvl="0" marL="457200" rtl="0">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H</a:t>
            </a:r>
            <a:r>
              <a:rPr lang="sv"/>
              <a:t>ow we managed changes?</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
        <p:nvSpPr>
          <p:cNvPr id="277" name="Shape 27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1"/>
              </a:buClr>
              <a:buSzPts val="1800"/>
              <a:buFont typeface="Lato"/>
              <a:buChar char="●"/>
            </a:pPr>
            <a:r>
              <a:rPr lang="sv" sz="1800"/>
              <a:t>Reprioritization</a:t>
            </a:r>
            <a:endParaRPr sz="1800"/>
          </a:p>
          <a:p>
            <a:pPr indent="-342900" lvl="0" marL="457200" marR="0" rtl="0" algn="l">
              <a:lnSpc>
                <a:spcPct val="115000"/>
              </a:lnSpc>
              <a:spcBef>
                <a:spcPts val="0"/>
              </a:spcBef>
              <a:spcAft>
                <a:spcPts val="0"/>
              </a:spcAft>
              <a:buSzPts val="1800"/>
              <a:buChar char="●"/>
            </a:pPr>
            <a:r>
              <a:rPr lang="sv" sz="1800"/>
              <a:t>Working in iterations</a:t>
            </a:r>
            <a:endParaRPr sz="1800"/>
          </a:p>
          <a:p>
            <a:pPr indent="0" lvl="0" marL="457200" rtl="0">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000"/>
                                        <p:tgtEl>
                                          <p:spTgt spid="2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Activities and worked hours summarized.</a:t>
            </a:r>
            <a:endParaRPr/>
          </a:p>
        </p:txBody>
      </p:sp>
      <p:sp>
        <p:nvSpPr>
          <p:cNvPr id="283" name="Shape 28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sz="1800"/>
          </a:p>
          <a:p>
            <a:pPr indent="0" lvl="0" marL="0">
              <a:spcBef>
                <a:spcPts val="1600"/>
              </a:spcBef>
              <a:spcAft>
                <a:spcPts val="1600"/>
              </a:spcAft>
              <a:buNone/>
            </a:pPr>
            <a:r>
              <a:rPr lang="sv" sz="1800"/>
              <a:t>Total Time: 1054</a:t>
            </a:r>
            <a:endParaRPr sz="1800"/>
          </a:p>
        </p:txBody>
      </p:sp>
      <p:sp>
        <p:nvSpPr>
          <p:cNvPr id="284" name="Shape 284"/>
          <p:cNvSpPr txBox="1"/>
          <p:nvPr/>
        </p:nvSpPr>
        <p:spPr>
          <a:xfrm>
            <a:off x="1297500" y="1483225"/>
            <a:ext cx="6889800" cy="803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sv" sz="1800">
                <a:solidFill>
                  <a:srgbClr val="FFFFFF"/>
                </a:solidFill>
                <a:latin typeface="Lato"/>
                <a:ea typeface="Lato"/>
                <a:cs typeface="Lato"/>
                <a:sym typeface="Lato"/>
              </a:rPr>
              <a:t>Time Planned: 1200</a:t>
            </a:r>
            <a:endParaRPr sz="1800">
              <a:solidFill>
                <a:srgbClr val="FFFFFF"/>
              </a:solidFill>
              <a:latin typeface="Lato"/>
              <a:ea typeface="Lato"/>
              <a:cs typeface="Lato"/>
              <a:sym typeface="Lato"/>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85" name="Shape 285"/>
          <p:cNvSpPr txBox="1"/>
          <p:nvPr/>
        </p:nvSpPr>
        <p:spPr>
          <a:xfrm>
            <a:off x="1297500" y="1483225"/>
            <a:ext cx="6889800" cy="8037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sv" sz="1800">
                <a:solidFill>
                  <a:srgbClr val="FFFFFF"/>
                </a:solidFill>
                <a:latin typeface="Lato"/>
                <a:ea typeface="Lato"/>
                <a:cs typeface="Lato"/>
                <a:sym typeface="Lato"/>
              </a:rPr>
              <a:t>Time Planned: 1050</a:t>
            </a:r>
            <a:endParaRPr sz="1800">
              <a:solidFill>
                <a:srgbClr val="FFFFFF"/>
              </a:solidFill>
              <a:latin typeface="Lato"/>
              <a:ea typeface="Lato"/>
              <a:cs typeface="Lato"/>
              <a:sym typeface="Lato"/>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286" name="Shape 286" title="Diagram"/>
          <p:cNvPicPr preferRelativeResize="0"/>
          <p:nvPr/>
        </p:nvPicPr>
        <p:blipFill>
          <a:blip r:embed="rId3">
            <a:alphaModFix/>
          </a:blip>
          <a:stretch>
            <a:fillRect/>
          </a:stretch>
        </p:blipFill>
        <p:spPr>
          <a:xfrm>
            <a:off x="3556275" y="1483225"/>
            <a:ext cx="5938598" cy="366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Experiences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rtl="0" algn="ctr">
              <a:spcBef>
                <a:spcPts val="0"/>
              </a:spcBef>
              <a:spcAft>
                <a:spcPts val="0"/>
              </a:spcAft>
              <a:buNone/>
            </a:pPr>
            <a:r>
              <a:rPr lang="sv"/>
              <a:t>What did you learn from the project?</a:t>
            </a:r>
            <a:endParaRPr/>
          </a:p>
        </p:txBody>
      </p:sp>
      <p:sp>
        <p:nvSpPr>
          <p:cNvPr id="297" name="Shape 297"/>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0" lvl="0" marL="457200" rtl="0" algn="l">
              <a:spcBef>
                <a:spcPts val="0"/>
              </a:spcBef>
              <a:spcAft>
                <a:spcPts val="0"/>
              </a:spcAft>
              <a:buNone/>
            </a:pPr>
            <a:r>
              <a:rPr i="1" lang="sv" sz="1800"/>
              <a:t>   “If you don’t actively attack the risks on a software project,</a:t>
            </a:r>
            <a:endParaRPr i="1" sz="1800"/>
          </a:p>
          <a:p>
            <a:pPr indent="0" lvl="0" marL="0" rtl="0" algn="ctr">
              <a:spcBef>
                <a:spcPts val="1600"/>
              </a:spcBef>
              <a:spcAft>
                <a:spcPts val="0"/>
              </a:spcAft>
              <a:buNone/>
            </a:pPr>
            <a:r>
              <a:rPr i="1" lang="sv" sz="1800"/>
              <a:t> they will actively attack you.”</a:t>
            </a:r>
            <a:endParaRPr i="1" sz="1800"/>
          </a:p>
          <a:p>
            <a:pPr indent="0" lvl="0" marL="0" rtl="0" algn="ctr">
              <a:spcBef>
                <a:spcPts val="1600"/>
              </a:spcBef>
              <a:spcAft>
                <a:spcPts val="1600"/>
              </a:spcAft>
              <a:buNone/>
            </a:pPr>
            <a:r>
              <a:rPr i="1" lang="sv" sz="1800"/>
              <a:t>                   								Steve McConnell</a:t>
            </a:r>
            <a:endParaRPr i="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algn="ctr">
              <a:spcBef>
                <a:spcPts val="0"/>
              </a:spcBef>
              <a:spcAft>
                <a:spcPts val="0"/>
              </a:spcAft>
              <a:buNone/>
            </a:pPr>
            <a:r>
              <a:rPr lang="sv"/>
              <a:t>What did you learn from the project?</a:t>
            </a:r>
            <a:endParaRPr/>
          </a:p>
        </p:txBody>
      </p:sp>
      <p:sp>
        <p:nvSpPr>
          <p:cNvPr id="303" name="Shape 303"/>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lgn="just">
              <a:lnSpc>
                <a:spcPct val="200000"/>
              </a:lnSpc>
              <a:spcBef>
                <a:spcPts val="0"/>
              </a:spcBef>
              <a:spcAft>
                <a:spcPts val="0"/>
              </a:spcAft>
              <a:buSzPts val="1400"/>
              <a:buChar char="●"/>
            </a:pPr>
            <a:r>
              <a:rPr lang="sv" sz="1400"/>
              <a:t>Communication with  the client  is key.</a:t>
            </a:r>
            <a:endParaRPr sz="1400"/>
          </a:p>
          <a:p>
            <a:pPr indent="-317500" lvl="0" marL="457200" rtl="0" algn="just">
              <a:lnSpc>
                <a:spcPct val="200000"/>
              </a:lnSpc>
              <a:spcBef>
                <a:spcPts val="0"/>
              </a:spcBef>
              <a:spcAft>
                <a:spcPts val="0"/>
              </a:spcAft>
              <a:buSzPts val="1400"/>
              <a:buChar char="●"/>
            </a:pPr>
            <a:r>
              <a:rPr lang="sv" sz="1400"/>
              <a:t>Implementation of concepts of previous courses is the best way to learn.</a:t>
            </a:r>
            <a:endParaRPr sz="1400"/>
          </a:p>
          <a:p>
            <a:pPr indent="-317500" lvl="0" marL="457200" rtl="0" algn="just">
              <a:lnSpc>
                <a:spcPct val="200000"/>
              </a:lnSpc>
              <a:spcBef>
                <a:spcPts val="0"/>
              </a:spcBef>
              <a:spcAft>
                <a:spcPts val="0"/>
              </a:spcAft>
              <a:buSzPts val="1400"/>
              <a:buChar char="●"/>
            </a:pPr>
            <a:r>
              <a:rPr lang="sv" sz="1400"/>
              <a:t>Little taste of how the industry works.</a:t>
            </a:r>
            <a:endParaRPr sz="1400"/>
          </a:p>
          <a:p>
            <a:pPr indent="-317500" lvl="0" marL="457200" rtl="0" algn="just">
              <a:lnSpc>
                <a:spcPct val="200000"/>
              </a:lnSpc>
              <a:spcBef>
                <a:spcPts val="0"/>
              </a:spcBef>
              <a:spcAft>
                <a:spcPts val="0"/>
              </a:spcAft>
              <a:buSzPts val="1400"/>
              <a:buChar char="●"/>
            </a:pPr>
            <a:r>
              <a:rPr lang="sv" sz="1400"/>
              <a:t>Complementation between members.</a:t>
            </a:r>
            <a:endParaRPr sz="1400"/>
          </a:p>
          <a:p>
            <a:pPr indent="-317500" lvl="0" marL="457200" rtl="0" algn="just">
              <a:lnSpc>
                <a:spcPct val="200000"/>
              </a:lnSpc>
              <a:spcBef>
                <a:spcPts val="0"/>
              </a:spcBef>
              <a:spcAft>
                <a:spcPts val="0"/>
              </a:spcAft>
              <a:buSzPts val="1400"/>
              <a:buChar char="●"/>
            </a:pPr>
            <a:r>
              <a:rPr lang="sv" sz="1400"/>
              <a:t>The most important thing in every software project is the planning</a:t>
            </a:r>
            <a:endParaRPr sz="1400"/>
          </a:p>
          <a:p>
            <a:pPr indent="-317500" lvl="0" marL="457200" rtl="0" algn="just">
              <a:lnSpc>
                <a:spcPct val="200000"/>
              </a:lnSpc>
              <a:spcBef>
                <a:spcPts val="0"/>
              </a:spcBef>
              <a:spcAft>
                <a:spcPts val="0"/>
              </a:spcAft>
              <a:buSzPts val="1400"/>
              <a:buChar char="●"/>
            </a:pPr>
            <a:r>
              <a:rPr lang="sv" sz="1400"/>
              <a:t>There is people with different motivations and goals.</a:t>
            </a:r>
            <a:endParaRPr sz="1400"/>
          </a:p>
          <a:p>
            <a:pPr indent="-317500" lvl="0" marL="457200" rtl="0" algn="just">
              <a:lnSpc>
                <a:spcPct val="200000"/>
              </a:lnSpc>
              <a:spcBef>
                <a:spcPts val="0"/>
              </a:spcBef>
              <a:spcAft>
                <a:spcPts val="0"/>
              </a:spcAft>
              <a:buSzPts val="1400"/>
              <a:buChar char="●"/>
            </a:pPr>
            <a:r>
              <a:rPr lang="sv" sz="1400"/>
              <a:t>Team manager is key</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algn="ctr">
              <a:spcBef>
                <a:spcPts val="0"/>
              </a:spcBef>
              <a:spcAft>
                <a:spcPts val="0"/>
              </a:spcAft>
              <a:buNone/>
            </a:pPr>
            <a:r>
              <a:rPr lang="sv"/>
              <a:t>What will you improve the next time?</a:t>
            </a:r>
            <a:endParaRPr/>
          </a:p>
        </p:txBody>
      </p:sp>
      <p:sp>
        <p:nvSpPr>
          <p:cNvPr id="309" name="Shape 309"/>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spcBef>
                <a:spcPts val="0"/>
              </a:spcBef>
              <a:spcAft>
                <a:spcPts val="0"/>
              </a:spcAft>
              <a:buSzPts val="1400"/>
              <a:buChar char="●"/>
            </a:pPr>
            <a:r>
              <a:rPr lang="sv" sz="1400"/>
              <a:t>Be to be aware of your capabilities.</a:t>
            </a:r>
            <a:endParaRPr sz="1400"/>
          </a:p>
          <a:p>
            <a:pPr indent="-317500" lvl="0" marL="457200" rtl="0">
              <a:spcBef>
                <a:spcPts val="1600"/>
              </a:spcBef>
              <a:spcAft>
                <a:spcPts val="0"/>
              </a:spcAft>
              <a:buSzPts val="1400"/>
              <a:buChar char="●"/>
            </a:pPr>
            <a:r>
              <a:rPr lang="sv" sz="1400"/>
              <a:t>Follow the deadlines.</a:t>
            </a:r>
            <a:endParaRPr sz="1400"/>
          </a:p>
          <a:p>
            <a:pPr indent="-317500" lvl="0" marL="457200" rtl="0">
              <a:spcBef>
                <a:spcPts val="1600"/>
              </a:spcBef>
              <a:spcAft>
                <a:spcPts val="0"/>
              </a:spcAft>
              <a:buSzPts val="1400"/>
              <a:buChar char="●"/>
            </a:pPr>
            <a:r>
              <a:rPr lang="sv" sz="1400"/>
              <a:t> Don’t ignore the tips.</a:t>
            </a:r>
            <a:endParaRPr sz="1400"/>
          </a:p>
          <a:p>
            <a:pPr indent="-317500" lvl="0" marL="457200" rtl="0">
              <a:spcBef>
                <a:spcPts val="1600"/>
              </a:spcBef>
              <a:spcAft>
                <a:spcPts val="0"/>
              </a:spcAft>
              <a:buSzPts val="1400"/>
              <a:buChar char="●"/>
            </a:pPr>
            <a:r>
              <a:rPr lang="sv" sz="1400"/>
              <a:t>Try to complete as much as possible before Christmas.</a:t>
            </a:r>
            <a:endParaRPr sz="1400"/>
          </a:p>
          <a:p>
            <a:pPr indent="-317500" lvl="0" marL="457200" rtl="0">
              <a:spcBef>
                <a:spcPts val="1600"/>
              </a:spcBef>
              <a:spcAft>
                <a:spcPts val="1600"/>
              </a:spcAft>
              <a:buSzPts val="1400"/>
              <a:buChar char="●"/>
            </a:pPr>
            <a:r>
              <a:rPr lang="sv" sz="1400"/>
              <a:t>Communication among team.</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rtl="0" algn="ctr">
              <a:spcBef>
                <a:spcPts val="0"/>
              </a:spcBef>
              <a:spcAft>
                <a:spcPts val="0"/>
              </a:spcAft>
              <a:buNone/>
            </a:pPr>
            <a:r>
              <a:rPr lang="sv"/>
              <a:t>What were the problems?</a:t>
            </a:r>
            <a:endParaRPr/>
          </a:p>
        </p:txBody>
      </p:sp>
      <p:sp>
        <p:nvSpPr>
          <p:cNvPr id="315" name="Shape 315"/>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lgn="just">
              <a:lnSpc>
                <a:spcPct val="200000"/>
              </a:lnSpc>
              <a:spcBef>
                <a:spcPts val="0"/>
              </a:spcBef>
              <a:spcAft>
                <a:spcPts val="0"/>
              </a:spcAft>
              <a:buSzPts val="1400"/>
              <a:buChar char="●"/>
            </a:pPr>
            <a:r>
              <a:rPr lang="sv" sz="1400"/>
              <a:t>Holidays</a:t>
            </a:r>
            <a:endParaRPr sz="1400"/>
          </a:p>
          <a:p>
            <a:pPr indent="-317500" lvl="0" marL="457200" rtl="0" algn="just">
              <a:lnSpc>
                <a:spcPct val="200000"/>
              </a:lnSpc>
              <a:spcBef>
                <a:spcPts val="0"/>
              </a:spcBef>
              <a:spcAft>
                <a:spcPts val="0"/>
              </a:spcAft>
              <a:buSzPts val="1400"/>
              <a:buChar char="●"/>
            </a:pPr>
            <a:r>
              <a:rPr lang="sv" sz="1400"/>
              <a:t>One member less</a:t>
            </a:r>
            <a:endParaRPr sz="1400"/>
          </a:p>
          <a:p>
            <a:pPr indent="-317500" lvl="0" marL="457200" rtl="0" algn="just">
              <a:lnSpc>
                <a:spcPct val="200000"/>
              </a:lnSpc>
              <a:spcBef>
                <a:spcPts val="0"/>
              </a:spcBef>
              <a:spcAft>
                <a:spcPts val="0"/>
              </a:spcAft>
              <a:buSzPts val="1400"/>
              <a:buChar char="●"/>
            </a:pPr>
            <a:r>
              <a:rPr lang="sv" sz="1400"/>
              <a:t>Access to Teamforge</a:t>
            </a:r>
            <a:endParaRPr sz="1400"/>
          </a:p>
        </p:txBody>
      </p:sp>
      <p:pic>
        <p:nvPicPr>
          <p:cNvPr descr="Resultado de imagen para christmas no background" id="316" name="Shape 316"/>
          <p:cNvPicPr preferRelativeResize="0"/>
          <p:nvPr/>
        </p:nvPicPr>
        <p:blipFill>
          <a:blip r:embed="rId3">
            <a:alphaModFix/>
          </a:blip>
          <a:stretch>
            <a:fillRect/>
          </a:stretch>
        </p:blipFill>
        <p:spPr>
          <a:xfrm>
            <a:off x="5171975" y="1668175"/>
            <a:ext cx="2331475" cy="253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Who are we?</a:t>
            </a:r>
            <a:endParaRPr/>
          </a:p>
        </p:txBody>
      </p:sp>
      <p:pic>
        <p:nvPicPr>
          <p:cNvPr id="146" name="Shape 146"/>
          <p:cNvPicPr preferRelativeResize="0"/>
          <p:nvPr/>
        </p:nvPicPr>
        <p:blipFill rotWithShape="1">
          <a:blip r:embed="rId3">
            <a:alphaModFix/>
          </a:blip>
          <a:srcRect b="0" l="0" r="17129" t="0"/>
          <a:stretch/>
        </p:blipFill>
        <p:spPr>
          <a:xfrm>
            <a:off x="1923925" y="1134775"/>
            <a:ext cx="4794848" cy="3718373"/>
          </a:xfrm>
          <a:prstGeom prst="rect">
            <a:avLst/>
          </a:prstGeom>
          <a:noFill/>
          <a:ln>
            <a:noFill/>
          </a:ln>
        </p:spPr>
      </p:pic>
      <p:sp>
        <p:nvSpPr>
          <p:cNvPr id="147" name="Shape 147"/>
          <p:cNvSpPr/>
          <p:nvPr/>
        </p:nvSpPr>
        <p:spPr>
          <a:xfrm>
            <a:off x="5687650" y="1228050"/>
            <a:ext cx="973200" cy="1112100"/>
          </a:xfrm>
          <a:prstGeom prst="mathMultiply">
            <a:avLst>
              <a:gd fmla="val 23520"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148" name="Shape 148"/>
          <p:cNvPicPr preferRelativeResize="0"/>
          <p:nvPr/>
        </p:nvPicPr>
        <p:blipFill rotWithShape="1">
          <a:blip r:embed="rId3">
            <a:alphaModFix/>
          </a:blip>
          <a:srcRect b="110866" l="81678" r="4296" t="-51670"/>
          <a:stretch/>
        </p:blipFill>
        <p:spPr>
          <a:xfrm>
            <a:off x="6957423" y="-598375"/>
            <a:ext cx="811524" cy="1517276"/>
          </a:xfrm>
          <a:prstGeom prst="rect">
            <a:avLst/>
          </a:prstGeom>
          <a:noFill/>
          <a:ln>
            <a:noFill/>
          </a:ln>
        </p:spPr>
      </p:pic>
      <p:pic>
        <p:nvPicPr>
          <p:cNvPr id="149" name="Shape 149"/>
          <p:cNvPicPr preferRelativeResize="0"/>
          <p:nvPr/>
        </p:nvPicPr>
        <p:blipFill rotWithShape="1">
          <a:blip r:embed="rId3">
            <a:alphaModFix/>
          </a:blip>
          <a:srcRect b="47643" l="80853" r="0" t="6461"/>
          <a:stretch/>
        </p:blipFill>
        <p:spPr>
          <a:xfrm>
            <a:off x="5740200" y="1307850"/>
            <a:ext cx="973203" cy="1706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Who is our client?</a:t>
            </a:r>
            <a:endParaRPr/>
          </a:p>
        </p:txBody>
      </p:sp>
      <p:sp>
        <p:nvSpPr>
          <p:cNvPr id="155" name="Shape 155"/>
          <p:cNvSpPr txBox="1"/>
          <p:nvPr>
            <p:ph idx="1" type="body"/>
          </p:nvPr>
        </p:nvSpPr>
        <p:spPr>
          <a:xfrm>
            <a:off x="1297500" y="1307850"/>
            <a:ext cx="7038900" cy="26325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sz="1600"/>
          </a:p>
          <a:p>
            <a:pPr indent="-330200" lvl="0" marL="914400" rtl="0">
              <a:spcBef>
                <a:spcPts val="1600"/>
              </a:spcBef>
              <a:spcAft>
                <a:spcPts val="0"/>
              </a:spcAft>
              <a:buClr>
                <a:schemeClr val="lt1"/>
              </a:buClr>
              <a:buSzPts val="1600"/>
              <a:buFont typeface="Lato"/>
              <a:buChar char="●"/>
            </a:pPr>
            <a:r>
              <a:rPr lang="sv" sz="1600"/>
              <a:t>ABB Ports</a:t>
            </a:r>
            <a:br>
              <a:rPr lang="sv" sz="1600"/>
            </a:br>
            <a:endParaRPr sz="1600"/>
          </a:p>
          <a:p>
            <a:pPr indent="-330200" lvl="0" marL="914400" rtl="0">
              <a:spcBef>
                <a:spcPts val="0"/>
              </a:spcBef>
              <a:spcAft>
                <a:spcPts val="0"/>
              </a:spcAft>
              <a:buClr>
                <a:schemeClr val="lt1"/>
              </a:buClr>
              <a:buSzPts val="1600"/>
              <a:buFont typeface="Lato"/>
              <a:buChar char="●"/>
            </a:pPr>
            <a:r>
              <a:rPr lang="sv" sz="1600"/>
              <a:t>Christoffer Holmstedt</a:t>
            </a:r>
            <a:br>
              <a:rPr lang="sv" sz="1600"/>
            </a:br>
            <a:endParaRPr sz="1600"/>
          </a:p>
          <a:p>
            <a:pPr indent="-330200" lvl="0" marL="914400" rtl="0">
              <a:lnSpc>
                <a:spcPct val="100000"/>
              </a:lnSpc>
              <a:spcBef>
                <a:spcPts val="0"/>
              </a:spcBef>
              <a:spcAft>
                <a:spcPts val="0"/>
              </a:spcAft>
              <a:buClr>
                <a:schemeClr val="lt1"/>
              </a:buClr>
              <a:buSzPts val="1600"/>
              <a:buFont typeface="Lato"/>
              <a:buChar char="●"/>
            </a:pPr>
            <a:r>
              <a:rPr lang="sv" sz="1600"/>
              <a:t>TeamForge by CollabNet</a:t>
            </a:r>
            <a:br>
              <a:rPr lang="sv"/>
            </a:br>
            <a:endParaRPr/>
          </a:p>
        </p:txBody>
      </p:sp>
      <p:pic>
        <p:nvPicPr>
          <p:cNvPr id="156" name="Shape 156"/>
          <p:cNvPicPr preferRelativeResize="0"/>
          <p:nvPr/>
        </p:nvPicPr>
        <p:blipFill>
          <a:blip r:embed="rId3">
            <a:alphaModFix/>
          </a:blip>
          <a:stretch>
            <a:fillRect/>
          </a:stretch>
        </p:blipFill>
        <p:spPr>
          <a:xfrm>
            <a:off x="5810600" y="2306427"/>
            <a:ext cx="1576600" cy="63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What is our product?</a:t>
            </a:r>
            <a:endParaRPr/>
          </a:p>
        </p:txBody>
      </p:sp>
      <p:sp>
        <p:nvSpPr>
          <p:cNvPr id="162" name="Shape 162"/>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30200" lvl="0" marL="914400" rtl="0">
              <a:spcBef>
                <a:spcPts val="0"/>
              </a:spcBef>
              <a:spcAft>
                <a:spcPts val="0"/>
              </a:spcAft>
              <a:buClr>
                <a:schemeClr val="lt1"/>
              </a:buClr>
              <a:buSzPts val="1600"/>
              <a:buFont typeface="Lato"/>
              <a:buChar char="●"/>
            </a:pPr>
            <a:r>
              <a:rPr lang="sv" sz="1600"/>
              <a:t>Kanban board</a:t>
            </a:r>
            <a:br>
              <a:rPr lang="sv" sz="1600"/>
            </a:br>
            <a:endParaRPr sz="1600"/>
          </a:p>
          <a:p>
            <a:pPr indent="-330200" lvl="0" marL="914400" rtl="0">
              <a:spcBef>
                <a:spcPts val="0"/>
              </a:spcBef>
              <a:spcAft>
                <a:spcPts val="0"/>
              </a:spcAft>
              <a:buClr>
                <a:schemeClr val="lt1"/>
              </a:buClr>
              <a:buSzPts val="1600"/>
              <a:buFont typeface="Arial"/>
              <a:buChar char="●"/>
            </a:pPr>
            <a:r>
              <a:rPr lang="sv" sz="1600"/>
              <a:t>Web application using TeamForge REST API</a:t>
            </a:r>
            <a:br>
              <a:rPr lang="sv" sz="1600"/>
            </a:br>
            <a:endParaRPr sz="1600"/>
          </a:p>
          <a:p>
            <a:pPr indent="-330200" lvl="0" marL="914400" rtl="0">
              <a:spcBef>
                <a:spcPts val="0"/>
              </a:spcBef>
              <a:spcAft>
                <a:spcPts val="0"/>
              </a:spcAft>
              <a:buClr>
                <a:schemeClr val="lt1"/>
              </a:buClr>
              <a:buSzPts val="1600"/>
              <a:buFont typeface="Arial"/>
              <a:buChar char="●"/>
            </a:pPr>
            <a:r>
              <a:rPr lang="sv" sz="1600"/>
              <a:t>Different users with different privileges</a:t>
            </a:r>
            <a:br>
              <a:rPr lang="sv" sz="1600"/>
            </a:br>
            <a:endParaRPr sz="1600"/>
          </a:p>
          <a:p>
            <a:pPr indent="-330200" lvl="0" marL="914400" rtl="0">
              <a:spcBef>
                <a:spcPts val="0"/>
              </a:spcBef>
              <a:spcAft>
                <a:spcPts val="0"/>
              </a:spcAft>
              <a:buClr>
                <a:schemeClr val="lt1"/>
              </a:buClr>
              <a:buSzPts val="1600"/>
              <a:buFont typeface="Arial"/>
              <a:buChar char="●"/>
            </a:pPr>
            <a:r>
              <a:rPr lang="sv" sz="1600"/>
              <a:t>Available</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rtl="0">
              <a:spcBef>
                <a:spcPts val="0"/>
              </a:spcBef>
              <a:spcAft>
                <a:spcPts val="0"/>
              </a:spcAft>
              <a:buNone/>
            </a:pPr>
            <a:r>
              <a:rPr lang="sv"/>
              <a:t>Project Requirements &amp;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User Related </a:t>
            </a:r>
            <a:r>
              <a:rPr lang="sv"/>
              <a:t>Requirements</a:t>
            </a:r>
            <a:endParaRPr/>
          </a:p>
        </p:txBody>
      </p:sp>
      <p:graphicFrame>
        <p:nvGraphicFramePr>
          <p:cNvPr id="173" name="Shape 173"/>
          <p:cNvGraphicFramePr/>
          <p:nvPr/>
        </p:nvGraphicFramePr>
        <p:xfrm>
          <a:off x="1297500" y="1786950"/>
          <a:ext cx="3000000" cy="3000000"/>
        </p:xfrm>
        <a:graphic>
          <a:graphicData uri="http://schemas.openxmlformats.org/drawingml/2006/table">
            <a:tbl>
              <a:tblPr>
                <a:noFill/>
                <a:tableStyleId>{689AD8E5-7D4C-4DE2-B349-89873CE8375E}</a:tableStyleId>
              </a:tblPr>
              <a:tblGrid>
                <a:gridCol w="3619500"/>
                <a:gridCol w="3619500"/>
              </a:tblGrid>
              <a:tr h="381000">
                <a:tc>
                  <a:txBody>
                    <a:bodyPr>
                      <a:noAutofit/>
                    </a:bodyPr>
                    <a:lstStyle/>
                    <a:p>
                      <a:pPr indent="0" lvl="0" marL="0" rtl="0">
                        <a:spcBef>
                          <a:spcPts val="0"/>
                        </a:spcBef>
                        <a:spcAft>
                          <a:spcPts val="0"/>
                        </a:spcAft>
                        <a:buNone/>
                      </a:pPr>
                      <a:r>
                        <a:rPr b="1" lang="sv">
                          <a:solidFill>
                            <a:schemeClr val="lt1"/>
                          </a:solidFill>
                        </a:rPr>
                        <a:t>Feature </a:t>
                      </a:r>
                      <a:r>
                        <a:rPr b="1" lang="sv">
                          <a:solidFill>
                            <a:schemeClr val="lt1"/>
                          </a:solidFill>
                        </a:rPr>
                        <a:t>Name</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1"/>
                          </a:solidFill>
                        </a:rPr>
                        <a:t>Status</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Login &amp; Logout</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Check current state of Kanban Board</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Drag &amp; Drop cards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Administrator Related </a:t>
            </a:r>
            <a:r>
              <a:rPr lang="sv"/>
              <a:t>Requirements</a:t>
            </a:r>
            <a:endParaRPr/>
          </a:p>
        </p:txBody>
      </p:sp>
      <p:graphicFrame>
        <p:nvGraphicFramePr>
          <p:cNvPr id="179" name="Shape 179"/>
          <p:cNvGraphicFramePr/>
          <p:nvPr/>
        </p:nvGraphicFramePr>
        <p:xfrm>
          <a:off x="1297500" y="1004040"/>
          <a:ext cx="3000000" cy="3000000"/>
        </p:xfrm>
        <a:graphic>
          <a:graphicData uri="http://schemas.openxmlformats.org/drawingml/2006/table">
            <a:tbl>
              <a:tblPr>
                <a:noFill/>
                <a:tableStyleId>{689AD8E5-7D4C-4DE2-B349-89873CE8375E}</a:tableStyleId>
              </a:tblPr>
              <a:tblGrid>
                <a:gridCol w="3519450"/>
                <a:gridCol w="3519450"/>
              </a:tblGrid>
              <a:tr h="384575">
                <a:tc>
                  <a:txBody>
                    <a:bodyPr>
                      <a:noAutofit/>
                    </a:bodyPr>
                    <a:lstStyle/>
                    <a:p>
                      <a:pPr indent="0" lvl="0" marL="0">
                        <a:spcBef>
                          <a:spcPts val="0"/>
                        </a:spcBef>
                        <a:spcAft>
                          <a:spcPts val="0"/>
                        </a:spcAft>
                        <a:buNone/>
                      </a:pPr>
                      <a:r>
                        <a:rPr b="1" lang="sv">
                          <a:solidFill>
                            <a:schemeClr val="lt1"/>
                          </a:solidFill>
                        </a:rPr>
                        <a:t>Feature Name</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spcBef>
                          <a:spcPts val="0"/>
                        </a:spcBef>
                        <a:spcAft>
                          <a:spcPts val="0"/>
                        </a:spcAft>
                        <a:buNone/>
                      </a:pPr>
                      <a:r>
                        <a:rPr b="1" lang="sv">
                          <a:solidFill>
                            <a:schemeClr val="lt1"/>
                          </a:solidFill>
                        </a:rPr>
                        <a:t>Status</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a:spcBef>
                          <a:spcPts val="0"/>
                        </a:spcBef>
                        <a:spcAft>
                          <a:spcPts val="0"/>
                        </a:spcAft>
                        <a:buNone/>
                      </a:pPr>
                      <a:r>
                        <a:rPr lang="sv">
                          <a:solidFill>
                            <a:schemeClr val="lt1"/>
                          </a:solidFill>
                        </a:rPr>
                        <a:t>View Admin Dashboard</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Category</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Swimlane</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Parent Category</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Set Category and Parent Category Limits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Import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Select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Filter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rgbClr val="E06666"/>
                          </a:solidFill>
                        </a:rPr>
                        <a:t>Not Done</a:t>
                      </a:r>
                      <a:r>
                        <a:rPr lang="sv">
                          <a:solidFill>
                            <a:schemeClr val="lt1"/>
                          </a:solidFill>
                        </a:rPr>
                        <a:t>, </a:t>
                      </a:r>
                      <a:r>
                        <a:rPr lang="sv">
                          <a:solidFill>
                            <a:srgbClr val="FF00FF"/>
                          </a:solidFill>
                        </a:rPr>
                        <a:t>Out of Scope</a:t>
                      </a:r>
                      <a:endParaRPr>
                        <a:solidFill>
                          <a:srgbClr val="FF00FF"/>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Card Movement Log</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r>
                        <a:rPr lang="sv">
                          <a:solidFill>
                            <a:schemeClr val="lt1"/>
                          </a:solidFill>
                        </a:rPr>
                        <a:t>, </a:t>
                      </a:r>
                      <a:r>
                        <a:rPr lang="sv">
                          <a:solidFill>
                            <a:srgbClr val="FF00FF"/>
                          </a:solidFill>
                        </a:rPr>
                        <a:t>Out of Scope</a:t>
                      </a:r>
                      <a:endParaRPr>
                        <a:solidFill>
                          <a:srgbClr val="FF00FF"/>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823850" y="2053000"/>
            <a:ext cx="53304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Summary</a:t>
            </a:r>
            <a:r>
              <a:rPr lang="sv"/>
              <a:t> of Project 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